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1554" r:id="rId2"/>
    <p:sldId id="1557" r:id="rId3"/>
    <p:sldId id="1558" r:id="rId4"/>
    <p:sldId id="1559" r:id="rId5"/>
    <p:sldId id="1560" r:id="rId6"/>
    <p:sldId id="1561" r:id="rId7"/>
    <p:sldId id="1556" r:id="rId8"/>
    <p:sldId id="1562"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CC"/>
    <a:srgbClr val="FFED9F"/>
    <a:srgbClr val="A6CE80"/>
    <a:srgbClr val="FFEAAB"/>
    <a:srgbClr val="FFC819"/>
    <a:srgbClr val="91C982"/>
    <a:srgbClr val="8AC6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915"/>
    <p:restoredTop sz="91872"/>
  </p:normalViewPr>
  <p:slideViewPr>
    <p:cSldViewPr>
      <p:cViewPr varScale="1">
        <p:scale>
          <a:sx n="82" d="100"/>
          <a:sy n="82" d="100"/>
        </p:scale>
        <p:origin x="576" y="464"/>
      </p:cViewPr>
      <p:guideLst>
        <p:guide orient="horz" pos="2160"/>
        <p:guide pos="2880"/>
      </p:guideLst>
    </p:cSldViewPr>
  </p:slideViewPr>
  <p:notesTextViewPr>
    <p:cViewPr>
      <p:scale>
        <a:sx n="100" d="100"/>
        <a:sy n="100" d="100"/>
      </p:scale>
      <p:origin x="0" y="0"/>
    </p:cViewPr>
  </p:notesTextViewPr>
  <p:sorterViewPr>
    <p:cViewPr>
      <p:scale>
        <a:sx n="1" d="1"/>
        <a:sy n="1" d="1"/>
      </p:scale>
      <p:origin x="0" y="1525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C4CFB91-D17A-0E44-BC4D-B92825D7C0BD}"/>
              </a:ext>
            </a:extLst>
          </p:cNvPr>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Arial" pitchFamily="-106" charset="0"/>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31FF2509-4E50-AC4E-B161-7692E74F431C}"/>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E2808DD6-F072-D444-A438-C4AFF713D714}" type="datetime1">
              <a:rPr lang="en-US" altLang="en-US"/>
              <a:pPr/>
              <a:t>5/2/25</a:t>
            </a:fld>
            <a:endParaRPr lang="en-US" altLang="en-US"/>
          </a:p>
        </p:txBody>
      </p:sp>
      <p:sp>
        <p:nvSpPr>
          <p:cNvPr id="4" name="Slide Image Placeholder 3">
            <a:extLst>
              <a:ext uri="{FF2B5EF4-FFF2-40B4-BE49-F238E27FC236}">
                <a16:creationId xmlns:a16="http://schemas.microsoft.com/office/drawing/2014/main" id="{2E5933FA-00F4-0340-A5E3-EA8CF2C8741A}"/>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a:p>
        </p:txBody>
      </p:sp>
      <p:sp>
        <p:nvSpPr>
          <p:cNvPr id="5" name="Notes Placeholder 4">
            <a:extLst>
              <a:ext uri="{FF2B5EF4-FFF2-40B4-BE49-F238E27FC236}">
                <a16:creationId xmlns:a16="http://schemas.microsoft.com/office/drawing/2014/main" id="{2B0B2A18-F8BD-0243-9F80-64F30D6BEE5C}"/>
              </a:ext>
            </a:extLst>
          </p:cNvPr>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14D60532-11DD-AD46-B4FC-799BDF75E345}"/>
              </a:ext>
            </a:extLst>
          </p:cNvPr>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Arial" pitchFamily="-106" charset="0"/>
                <a:ea typeface="+mn-ea"/>
                <a:cs typeface="+mn-cs"/>
              </a:defRPr>
            </a:lvl1pPr>
          </a:lstStyle>
          <a:p>
            <a:pPr>
              <a:defRPr/>
            </a:pPr>
            <a:endParaRPr lang="en-US"/>
          </a:p>
        </p:txBody>
      </p:sp>
      <p:sp>
        <p:nvSpPr>
          <p:cNvPr id="7" name="Slide Number Placeholder 6">
            <a:extLst>
              <a:ext uri="{FF2B5EF4-FFF2-40B4-BE49-F238E27FC236}">
                <a16:creationId xmlns:a16="http://schemas.microsoft.com/office/drawing/2014/main" id="{3F41C580-776B-E646-909A-973EB5BC8257}"/>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D95C7B1-C6C2-EF49-BA1D-33471F5D4F7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ＭＳ Ｐゴシック" pitchFamily="-109"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09"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B3E67B11-7ACE-C342-9E73-8528D2FEB01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E7192CD-1FCE-7E41-9584-EB6A9BF61A5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373876E8-0F14-8441-AB88-0574926A4110}"/>
              </a:ext>
            </a:extLst>
          </p:cNvPr>
          <p:cNvSpPr>
            <a:spLocks noGrp="1" noChangeArrowheads="1"/>
          </p:cNvSpPr>
          <p:nvPr>
            <p:ph type="sldNum" sz="quarter" idx="12"/>
          </p:nvPr>
        </p:nvSpPr>
        <p:spPr>
          <a:ln/>
        </p:spPr>
        <p:txBody>
          <a:bodyPr/>
          <a:lstStyle>
            <a:lvl1pPr>
              <a:defRPr/>
            </a:lvl1pPr>
          </a:lstStyle>
          <a:p>
            <a:fld id="{7A3FC9EC-F680-1142-85F3-A4FFF8FDDBB5}" type="slidenum">
              <a:rPr lang="en-US" altLang="en-US"/>
              <a:pPr/>
              <a:t>‹#›</a:t>
            </a:fld>
            <a:endParaRPr lang="en-US" altLang="en-US"/>
          </a:p>
        </p:txBody>
      </p:sp>
    </p:spTree>
    <p:extLst>
      <p:ext uri="{BB962C8B-B14F-4D97-AF65-F5344CB8AC3E}">
        <p14:creationId xmlns:p14="http://schemas.microsoft.com/office/powerpoint/2010/main" val="3161445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C4EF5078-0307-AC47-AB88-3B25F4A758A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EA65CF4-D81E-5B4A-848D-8A87904D788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D8504123-76B2-EB4B-9BE0-3B98D7CFDAE2}"/>
              </a:ext>
            </a:extLst>
          </p:cNvPr>
          <p:cNvSpPr>
            <a:spLocks noGrp="1" noChangeArrowheads="1"/>
          </p:cNvSpPr>
          <p:nvPr>
            <p:ph type="sldNum" sz="quarter" idx="12"/>
          </p:nvPr>
        </p:nvSpPr>
        <p:spPr>
          <a:ln/>
        </p:spPr>
        <p:txBody>
          <a:bodyPr/>
          <a:lstStyle>
            <a:lvl1pPr>
              <a:defRPr/>
            </a:lvl1pPr>
          </a:lstStyle>
          <a:p>
            <a:fld id="{AC90B199-3F21-9F4E-8AF9-77A27014F5F3}" type="slidenum">
              <a:rPr lang="en-US" altLang="en-US"/>
              <a:pPr/>
              <a:t>‹#›</a:t>
            </a:fld>
            <a:endParaRPr lang="en-US" altLang="en-US"/>
          </a:p>
        </p:txBody>
      </p:sp>
    </p:spTree>
    <p:extLst>
      <p:ext uri="{BB962C8B-B14F-4D97-AF65-F5344CB8AC3E}">
        <p14:creationId xmlns:p14="http://schemas.microsoft.com/office/powerpoint/2010/main" val="2796512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8FCC9862-7D5E-3549-BFB3-5FBD8F9CF5A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7929114-2B17-9A4D-8AA0-ADE1A3F58A7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56E5842-D567-EE4C-B620-180F767484B1}"/>
              </a:ext>
            </a:extLst>
          </p:cNvPr>
          <p:cNvSpPr>
            <a:spLocks noGrp="1" noChangeArrowheads="1"/>
          </p:cNvSpPr>
          <p:nvPr>
            <p:ph type="sldNum" sz="quarter" idx="12"/>
          </p:nvPr>
        </p:nvSpPr>
        <p:spPr>
          <a:ln/>
        </p:spPr>
        <p:txBody>
          <a:bodyPr/>
          <a:lstStyle>
            <a:lvl1pPr>
              <a:defRPr/>
            </a:lvl1pPr>
          </a:lstStyle>
          <a:p>
            <a:fld id="{AB98B343-F6A7-9548-9C84-6333F20D1E32}" type="slidenum">
              <a:rPr lang="en-US" altLang="en-US"/>
              <a:pPr/>
              <a:t>‹#›</a:t>
            </a:fld>
            <a:endParaRPr lang="en-US" altLang="en-US"/>
          </a:p>
        </p:txBody>
      </p:sp>
    </p:spTree>
    <p:extLst>
      <p:ext uri="{BB962C8B-B14F-4D97-AF65-F5344CB8AC3E}">
        <p14:creationId xmlns:p14="http://schemas.microsoft.com/office/powerpoint/2010/main" val="1225534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a:extLst>
              <a:ext uri="{FF2B5EF4-FFF2-40B4-BE49-F238E27FC236}">
                <a16:creationId xmlns:a16="http://schemas.microsoft.com/office/drawing/2014/main" id="{9B6419E9-60AD-CE4B-BF15-9F74F6A782DB}"/>
              </a:ext>
            </a:extLst>
          </p:cNvPr>
          <p:cNvSpPr>
            <a:spLocks noGrp="1" noChangeArrowheads="1"/>
          </p:cNvSpPr>
          <p:nvPr>
            <p:ph type="dt" sz="half" idx="10"/>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2A371BB3-DB75-ED4E-9AA3-BBDBB6473F2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3740C68B-6C41-6B44-841B-F2879FDCEA4E}"/>
              </a:ext>
            </a:extLst>
          </p:cNvPr>
          <p:cNvSpPr>
            <a:spLocks noGrp="1" noChangeArrowheads="1"/>
          </p:cNvSpPr>
          <p:nvPr>
            <p:ph type="sldNum" sz="quarter" idx="12"/>
          </p:nvPr>
        </p:nvSpPr>
        <p:spPr>
          <a:ln/>
        </p:spPr>
        <p:txBody>
          <a:bodyPr/>
          <a:lstStyle>
            <a:lvl1pPr>
              <a:defRPr/>
            </a:lvl1pPr>
          </a:lstStyle>
          <a:p>
            <a:fld id="{B8FB28AD-FDEA-C541-9032-A22239AACEBD}" type="slidenum">
              <a:rPr lang="en-US" altLang="en-US"/>
              <a:pPr/>
              <a:t>‹#›</a:t>
            </a:fld>
            <a:endParaRPr lang="en-US" altLang="en-US"/>
          </a:p>
        </p:txBody>
      </p:sp>
    </p:spTree>
    <p:extLst>
      <p:ext uri="{BB962C8B-B14F-4D97-AF65-F5344CB8AC3E}">
        <p14:creationId xmlns:p14="http://schemas.microsoft.com/office/powerpoint/2010/main" val="42148418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a:extLst>
              <a:ext uri="{FF2B5EF4-FFF2-40B4-BE49-F238E27FC236}">
                <a16:creationId xmlns:a16="http://schemas.microsoft.com/office/drawing/2014/main" id="{73DAA260-D6F2-1C41-B7E7-D4E45F1B6617}"/>
              </a:ext>
            </a:extLst>
          </p:cNvPr>
          <p:cNvSpPr>
            <a:spLocks noGrp="1" noChangeArrowheads="1"/>
          </p:cNvSpPr>
          <p:nvPr>
            <p:ph type="dt" sz="half" idx="10"/>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AA7C73A8-3B26-1046-A920-1779E5406D1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CEE59D98-CC34-1348-904D-5AEEAFACA7BF}"/>
              </a:ext>
            </a:extLst>
          </p:cNvPr>
          <p:cNvSpPr>
            <a:spLocks noGrp="1" noChangeArrowheads="1"/>
          </p:cNvSpPr>
          <p:nvPr>
            <p:ph type="sldNum" sz="quarter" idx="12"/>
          </p:nvPr>
        </p:nvSpPr>
        <p:spPr>
          <a:ln/>
        </p:spPr>
        <p:txBody>
          <a:bodyPr/>
          <a:lstStyle>
            <a:lvl1pPr>
              <a:defRPr/>
            </a:lvl1pPr>
          </a:lstStyle>
          <a:p>
            <a:fld id="{65F4652A-EAEB-F248-A4A8-9D5A5F622991}" type="slidenum">
              <a:rPr lang="en-US" altLang="en-US"/>
              <a:pPr/>
              <a:t>‹#›</a:t>
            </a:fld>
            <a:endParaRPr lang="en-US" altLang="en-US"/>
          </a:p>
        </p:txBody>
      </p:sp>
    </p:spTree>
    <p:extLst>
      <p:ext uri="{BB962C8B-B14F-4D97-AF65-F5344CB8AC3E}">
        <p14:creationId xmlns:p14="http://schemas.microsoft.com/office/powerpoint/2010/main" val="7309756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46185230-FFB9-954B-808C-0BE8BD07397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320D65B-C210-9941-B855-CA483C9E569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A32F2998-1FBB-EC4E-B69A-BC2E48508354}"/>
              </a:ext>
            </a:extLst>
          </p:cNvPr>
          <p:cNvSpPr>
            <a:spLocks noGrp="1" noChangeArrowheads="1"/>
          </p:cNvSpPr>
          <p:nvPr>
            <p:ph type="sldNum" sz="quarter" idx="12"/>
          </p:nvPr>
        </p:nvSpPr>
        <p:spPr>
          <a:ln/>
        </p:spPr>
        <p:txBody>
          <a:bodyPr/>
          <a:lstStyle>
            <a:lvl1pPr>
              <a:defRPr/>
            </a:lvl1pPr>
          </a:lstStyle>
          <a:p>
            <a:fld id="{F645C1AE-2BD5-8747-8916-E220529B157E}" type="slidenum">
              <a:rPr lang="en-US" altLang="en-US"/>
              <a:pPr/>
              <a:t>‹#›</a:t>
            </a:fld>
            <a:endParaRPr lang="en-US" altLang="en-US"/>
          </a:p>
        </p:txBody>
      </p:sp>
    </p:spTree>
    <p:extLst>
      <p:ext uri="{BB962C8B-B14F-4D97-AF65-F5344CB8AC3E}">
        <p14:creationId xmlns:p14="http://schemas.microsoft.com/office/powerpoint/2010/main" val="21762917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AndTx" preserve="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Content Placeholder 2"/>
          <p:cNvSpPr>
            <a:spLocks noGrp="1"/>
          </p:cNvSpPr>
          <p:nvPr>
            <p:ph sz="quarter" idx="1"/>
          </p:nvPr>
        </p:nvSpPr>
        <p:spPr>
          <a:xfrm>
            <a:off x="457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57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half" idx="3"/>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a:extLst>
              <a:ext uri="{FF2B5EF4-FFF2-40B4-BE49-F238E27FC236}">
                <a16:creationId xmlns:a16="http://schemas.microsoft.com/office/drawing/2014/main" id="{905A8112-A71B-554B-8BA3-D82254D0797B}"/>
              </a:ext>
            </a:extLst>
          </p:cNvPr>
          <p:cNvSpPr>
            <a:spLocks noGrp="1" noChangeArrowheads="1"/>
          </p:cNvSpPr>
          <p:nvPr>
            <p:ph type="dt" sz="half" idx="10"/>
          </p:nvPr>
        </p:nvSpPr>
        <p:spPr>
          <a:ln/>
        </p:spPr>
        <p:txBody>
          <a:bodyPr/>
          <a:lstStyle>
            <a:lvl1pPr>
              <a:defRPr/>
            </a:lvl1pPr>
          </a:lstStyle>
          <a:p>
            <a:pPr>
              <a:defRPr/>
            </a:pPr>
            <a:endParaRPr lang="en-US"/>
          </a:p>
        </p:txBody>
      </p:sp>
      <p:sp>
        <p:nvSpPr>
          <p:cNvPr id="7" name="Rectangle 5">
            <a:extLst>
              <a:ext uri="{FF2B5EF4-FFF2-40B4-BE49-F238E27FC236}">
                <a16:creationId xmlns:a16="http://schemas.microsoft.com/office/drawing/2014/main" id="{5C0363F8-A325-284D-BF9A-2CF50695ECB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1951604D-69A2-7A48-A39E-C6918ADB466B}"/>
              </a:ext>
            </a:extLst>
          </p:cNvPr>
          <p:cNvSpPr>
            <a:spLocks noGrp="1" noChangeArrowheads="1"/>
          </p:cNvSpPr>
          <p:nvPr>
            <p:ph type="sldNum" sz="quarter" idx="12"/>
          </p:nvPr>
        </p:nvSpPr>
        <p:spPr>
          <a:ln/>
        </p:spPr>
        <p:txBody>
          <a:bodyPr/>
          <a:lstStyle>
            <a:lvl1pPr>
              <a:defRPr/>
            </a:lvl1pPr>
          </a:lstStyle>
          <a:p>
            <a:fld id="{B22AD01F-14ED-C040-BE49-5FA673EAE30C}" type="slidenum">
              <a:rPr lang="en-US" altLang="en-US"/>
              <a:pPr/>
              <a:t>‹#›</a:t>
            </a:fld>
            <a:endParaRPr lang="en-US" altLang="en-US"/>
          </a:p>
        </p:txBody>
      </p:sp>
    </p:spTree>
    <p:extLst>
      <p:ext uri="{BB962C8B-B14F-4D97-AF65-F5344CB8AC3E}">
        <p14:creationId xmlns:p14="http://schemas.microsoft.com/office/powerpoint/2010/main" val="26204789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latin typeface="Gill Sans MT" panose="020B0502020104020203" pitchFamily="34" charset="77"/>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chemeClr val="tx1"/>
                </a:solidFill>
                <a:latin typeface="Gill Sans MT" panose="020B0502020104020203" pitchFamily="34" charset="77"/>
              </a:defRPr>
            </a:lvl1pPr>
            <a:lvl2pPr>
              <a:defRPr>
                <a:solidFill>
                  <a:schemeClr val="tx1"/>
                </a:solidFill>
                <a:latin typeface="Gill Sans MT" panose="020B0502020104020203" pitchFamily="34" charset="77"/>
              </a:defRPr>
            </a:lvl2pPr>
            <a:lvl3pPr>
              <a:defRPr>
                <a:solidFill>
                  <a:schemeClr val="tx1"/>
                </a:solidFill>
                <a:latin typeface="Gill Sans MT" panose="020B0502020104020203" pitchFamily="34" charset="77"/>
              </a:defRPr>
            </a:lvl3pPr>
            <a:lvl4pPr>
              <a:defRPr>
                <a:solidFill>
                  <a:schemeClr val="tx1"/>
                </a:solidFill>
                <a:latin typeface="Gill Sans MT" panose="020B0502020104020203" pitchFamily="34" charset="77"/>
              </a:defRPr>
            </a:lvl4pPr>
            <a:lvl5pPr>
              <a:defRPr>
                <a:solidFill>
                  <a:schemeClr val="tx1"/>
                </a:solidFill>
                <a:latin typeface="Gill Sans MT" panose="020B050202010402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4">
            <a:extLst>
              <a:ext uri="{FF2B5EF4-FFF2-40B4-BE49-F238E27FC236}">
                <a16:creationId xmlns:a16="http://schemas.microsoft.com/office/drawing/2014/main" id="{27110795-F986-D645-809A-FB4F58DA9A54}"/>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6FF9679-6E55-C841-8FEE-708EB637463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226D9A36-878F-7649-8259-344BD63AD3A1}"/>
              </a:ext>
            </a:extLst>
          </p:cNvPr>
          <p:cNvSpPr>
            <a:spLocks noGrp="1" noChangeArrowheads="1"/>
          </p:cNvSpPr>
          <p:nvPr>
            <p:ph type="sldNum" sz="quarter" idx="12"/>
          </p:nvPr>
        </p:nvSpPr>
        <p:spPr>
          <a:ln/>
        </p:spPr>
        <p:txBody>
          <a:bodyPr/>
          <a:lstStyle>
            <a:lvl1pPr>
              <a:defRPr/>
            </a:lvl1pPr>
          </a:lstStyle>
          <a:p>
            <a:fld id="{2F7BAD5B-31EA-FC43-B64C-F002BD130D06}" type="slidenum">
              <a:rPr lang="en-US" altLang="en-US"/>
              <a:pPr/>
              <a:t>‹#›</a:t>
            </a:fld>
            <a:endParaRPr lang="en-US" altLang="en-US"/>
          </a:p>
        </p:txBody>
      </p:sp>
    </p:spTree>
    <p:extLst>
      <p:ext uri="{BB962C8B-B14F-4D97-AF65-F5344CB8AC3E}">
        <p14:creationId xmlns:p14="http://schemas.microsoft.com/office/powerpoint/2010/main" val="2254575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C41DBE91-D994-4D44-9DE5-A9AD393A1D7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7D2BC98-0801-664F-A410-9713EE34777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C939007B-3AAD-6F4B-9A4B-D9194533E894}"/>
              </a:ext>
            </a:extLst>
          </p:cNvPr>
          <p:cNvSpPr>
            <a:spLocks noGrp="1" noChangeArrowheads="1"/>
          </p:cNvSpPr>
          <p:nvPr>
            <p:ph type="sldNum" sz="quarter" idx="12"/>
          </p:nvPr>
        </p:nvSpPr>
        <p:spPr>
          <a:ln/>
        </p:spPr>
        <p:txBody>
          <a:bodyPr/>
          <a:lstStyle>
            <a:lvl1pPr>
              <a:defRPr/>
            </a:lvl1pPr>
          </a:lstStyle>
          <a:p>
            <a:fld id="{2F5CB7E5-1E9D-614A-9108-D1D53846F03F}" type="slidenum">
              <a:rPr lang="en-US" altLang="en-US"/>
              <a:pPr/>
              <a:t>‹#›</a:t>
            </a:fld>
            <a:endParaRPr lang="en-US" altLang="en-US"/>
          </a:p>
        </p:txBody>
      </p:sp>
    </p:spTree>
    <p:extLst>
      <p:ext uri="{BB962C8B-B14F-4D97-AF65-F5344CB8AC3E}">
        <p14:creationId xmlns:p14="http://schemas.microsoft.com/office/powerpoint/2010/main" val="709935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CDCDCC40-12FB-CF4E-86CD-69B036E80506}"/>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C2A3A3E-213D-FA41-96EB-5D31EB8139B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17E8A35F-1E9A-4344-BECE-5EB52C2154F6}"/>
              </a:ext>
            </a:extLst>
          </p:cNvPr>
          <p:cNvSpPr>
            <a:spLocks noGrp="1" noChangeArrowheads="1"/>
          </p:cNvSpPr>
          <p:nvPr>
            <p:ph type="sldNum" sz="quarter" idx="12"/>
          </p:nvPr>
        </p:nvSpPr>
        <p:spPr>
          <a:ln/>
        </p:spPr>
        <p:txBody>
          <a:bodyPr/>
          <a:lstStyle>
            <a:lvl1pPr>
              <a:defRPr/>
            </a:lvl1pPr>
          </a:lstStyle>
          <a:p>
            <a:fld id="{EF2BF285-0598-DC4C-ABC6-549D77E82940}" type="slidenum">
              <a:rPr lang="en-US" altLang="en-US"/>
              <a:pPr/>
              <a:t>‹#›</a:t>
            </a:fld>
            <a:endParaRPr lang="en-US" altLang="en-US"/>
          </a:p>
        </p:txBody>
      </p:sp>
    </p:spTree>
    <p:extLst>
      <p:ext uri="{BB962C8B-B14F-4D97-AF65-F5344CB8AC3E}">
        <p14:creationId xmlns:p14="http://schemas.microsoft.com/office/powerpoint/2010/main" val="3215053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274BFEB0-72BF-F944-BF8D-4D94C8F1E5CE}"/>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5B54F56C-9E57-1D4C-9C6D-A2BEB8BF07E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85C7BD1A-B70D-A94B-999A-879437F320CF}"/>
              </a:ext>
            </a:extLst>
          </p:cNvPr>
          <p:cNvSpPr>
            <a:spLocks noGrp="1" noChangeArrowheads="1"/>
          </p:cNvSpPr>
          <p:nvPr>
            <p:ph type="sldNum" sz="quarter" idx="12"/>
          </p:nvPr>
        </p:nvSpPr>
        <p:spPr>
          <a:ln/>
        </p:spPr>
        <p:txBody>
          <a:bodyPr/>
          <a:lstStyle>
            <a:lvl1pPr>
              <a:defRPr/>
            </a:lvl1pPr>
          </a:lstStyle>
          <a:p>
            <a:fld id="{D1BC7D2A-097B-7543-88D4-618BEBD93B25}" type="slidenum">
              <a:rPr lang="en-US" altLang="en-US"/>
              <a:pPr/>
              <a:t>‹#›</a:t>
            </a:fld>
            <a:endParaRPr lang="en-US" altLang="en-US"/>
          </a:p>
        </p:txBody>
      </p:sp>
    </p:spTree>
    <p:extLst>
      <p:ext uri="{BB962C8B-B14F-4D97-AF65-F5344CB8AC3E}">
        <p14:creationId xmlns:p14="http://schemas.microsoft.com/office/powerpoint/2010/main" val="41749365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E137EC3F-1211-4444-B2B7-FD2C7783AD01}"/>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1D495772-4A26-4D42-B2D3-50EBFC8FAC6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3B139E9D-1EE7-AE47-AE47-2323854D7A6F}"/>
              </a:ext>
            </a:extLst>
          </p:cNvPr>
          <p:cNvSpPr>
            <a:spLocks noGrp="1" noChangeArrowheads="1"/>
          </p:cNvSpPr>
          <p:nvPr>
            <p:ph type="sldNum" sz="quarter" idx="12"/>
          </p:nvPr>
        </p:nvSpPr>
        <p:spPr>
          <a:ln/>
        </p:spPr>
        <p:txBody>
          <a:bodyPr/>
          <a:lstStyle>
            <a:lvl1pPr>
              <a:defRPr/>
            </a:lvl1pPr>
          </a:lstStyle>
          <a:p>
            <a:fld id="{75C9E77B-8FB0-F940-91C2-378682832D0B}" type="slidenum">
              <a:rPr lang="en-US" altLang="en-US"/>
              <a:pPr/>
              <a:t>‹#›</a:t>
            </a:fld>
            <a:endParaRPr lang="en-US" altLang="en-US"/>
          </a:p>
        </p:txBody>
      </p:sp>
    </p:spTree>
    <p:extLst>
      <p:ext uri="{BB962C8B-B14F-4D97-AF65-F5344CB8AC3E}">
        <p14:creationId xmlns:p14="http://schemas.microsoft.com/office/powerpoint/2010/main" val="231441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FB49154-898F-CC42-940F-BFC4355359B3}"/>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32E515C9-E1CB-844B-B5B3-CA20A551488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FE921F83-B851-5E47-B165-6714849A7689}"/>
              </a:ext>
            </a:extLst>
          </p:cNvPr>
          <p:cNvSpPr>
            <a:spLocks noGrp="1" noChangeArrowheads="1"/>
          </p:cNvSpPr>
          <p:nvPr>
            <p:ph type="sldNum" sz="quarter" idx="12"/>
          </p:nvPr>
        </p:nvSpPr>
        <p:spPr>
          <a:ln/>
        </p:spPr>
        <p:txBody>
          <a:bodyPr/>
          <a:lstStyle>
            <a:lvl1pPr>
              <a:defRPr/>
            </a:lvl1pPr>
          </a:lstStyle>
          <a:p>
            <a:fld id="{341C7645-1764-2346-B00E-6E5FFABD70D6}" type="slidenum">
              <a:rPr lang="en-US" altLang="en-US"/>
              <a:pPr/>
              <a:t>‹#›</a:t>
            </a:fld>
            <a:endParaRPr lang="en-US" altLang="en-US"/>
          </a:p>
        </p:txBody>
      </p:sp>
    </p:spTree>
    <p:extLst>
      <p:ext uri="{BB962C8B-B14F-4D97-AF65-F5344CB8AC3E}">
        <p14:creationId xmlns:p14="http://schemas.microsoft.com/office/powerpoint/2010/main" val="1605399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7E033043-3C2C-CE42-8483-5B6AD70309AA}"/>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445970F9-A5BB-EA4A-B336-BCF28B117BE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78244917-EAB3-E64D-97BA-37B78DBC02D4}"/>
              </a:ext>
            </a:extLst>
          </p:cNvPr>
          <p:cNvSpPr>
            <a:spLocks noGrp="1" noChangeArrowheads="1"/>
          </p:cNvSpPr>
          <p:nvPr>
            <p:ph type="sldNum" sz="quarter" idx="12"/>
          </p:nvPr>
        </p:nvSpPr>
        <p:spPr>
          <a:ln/>
        </p:spPr>
        <p:txBody>
          <a:bodyPr/>
          <a:lstStyle>
            <a:lvl1pPr>
              <a:defRPr/>
            </a:lvl1pPr>
          </a:lstStyle>
          <a:p>
            <a:fld id="{F80BEE43-8174-F745-B6DD-05805AD1FD0F}" type="slidenum">
              <a:rPr lang="en-US" altLang="en-US"/>
              <a:pPr/>
              <a:t>‹#›</a:t>
            </a:fld>
            <a:endParaRPr lang="en-US" altLang="en-US"/>
          </a:p>
        </p:txBody>
      </p:sp>
    </p:spTree>
    <p:extLst>
      <p:ext uri="{BB962C8B-B14F-4D97-AF65-F5344CB8AC3E}">
        <p14:creationId xmlns:p14="http://schemas.microsoft.com/office/powerpoint/2010/main" val="2617186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B398FD48-C8B2-134D-81A3-3918088A172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DAE6B7BC-1961-AA4C-8F7C-DDDE9923754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27F76630-72FF-E34A-9191-74FFB07AFF13}"/>
              </a:ext>
            </a:extLst>
          </p:cNvPr>
          <p:cNvSpPr>
            <a:spLocks noGrp="1" noChangeArrowheads="1"/>
          </p:cNvSpPr>
          <p:nvPr>
            <p:ph type="sldNum" sz="quarter" idx="12"/>
          </p:nvPr>
        </p:nvSpPr>
        <p:spPr>
          <a:ln/>
        </p:spPr>
        <p:txBody>
          <a:bodyPr/>
          <a:lstStyle>
            <a:lvl1pPr>
              <a:defRPr/>
            </a:lvl1pPr>
          </a:lstStyle>
          <a:p>
            <a:fld id="{B013BC9A-4A3F-454D-9DC4-CD956F063463}" type="slidenum">
              <a:rPr lang="en-US" altLang="en-US"/>
              <a:pPr/>
              <a:t>‹#›</a:t>
            </a:fld>
            <a:endParaRPr lang="en-US" altLang="en-US"/>
          </a:p>
        </p:txBody>
      </p:sp>
    </p:spTree>
    <p:extLst>
      <p:ext uri="{BB962C8B-B14F-4D97-AF65-F5344CB8AC3E}">
        <p14:creationId xmlns:p14="http://schemas.microsoft.com/office/powerpoint/2010/main" val="423823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A2856FD-957A-C34F-9AA1-36BAD67A5732}"/>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B65957E8-32B2-884F-AD8A-BB4994DAC99B}"/>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72052755-BFB6-4242-A99E-584C4F261E5C}"/>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pitchFamily="-106" charset="0"/>
                <a:ea typeface="+mn-ea"/>
                <a:cs typeface="+mn-cs"/>
              </a:defRPr>
            </a:lvl1pPr>
          </a:lstStyle>
          <a:p>
            <a:pPr>
              <a:defRPr/>
            </a:pPr>
            <a:endParaRPr lang="en-US"/>
          </a:p>
        </p:txBody>
      </p:sp>
      <p:sp>
        <p:nvSpPr>
          <p:cNvPr id="1029" name="Rectangle 5">
            <a:extLst>
              <a:ext uri="{FF2B5EF4-FFF2-40B4-BE49-F238E27FC236}">
                <a16:creationId xmlns:a16="http://schemas.microsoft.com/office/drawing/2014/main" id="{62C4818C-7715-4E44-8FD8-01CA7BA731FB}"/>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pitchFamily="-106" charset="0"/>
                <a:ea typeface="+mn-ea"/>
                <a:cs typeface="+mn-cs"/>
              </a:defRPr>
            </a:lvl1pPr>
          </a:lstStyle>
          <a:p>
            <a:pPr>
              <a:defRPr/>
            </a:pPr>
            <a:endParaRPr lang="en-US"/>
          </a:p>
        </p:txBody>
      </p:sp>
      <p:sp>
        <p:nvSpPr>
          <p:cNvPr id="1030" name="Rectangle 6">
            <a:extLst>
              <a:ext uri="{FF2B5EF4-FFF2-40B4-BE49-F238E27FC236}">
                <a16:creationId xmlns:a16="http://schemas.microsoft.com/office/drawing/2014/main" id="{C19B5ADC-7A67-DA4D-AFE4-4E034224CF5E}"/>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257DC5F7-F3D0-D842-881C-648CA75BB99A}"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ctr" rtl="0" eaLnBrk="0" fontAlgn="base" hangingPunct="0">
        <a:spcBef>
          <a:spcPct val="0"/>
        </a:spcBef>
        <a:spcAft>
          <a:spcPct val="0"/>
        </a:spcAft>
        <a:defRPr sz="4400" b="1">
          <a:solidFill>
            <a:srgbClr val="FFFF00"/>
          </a:solidFill>
          <a:latin typeface="+mj-lt"/>
          <a:ea typeface="ＭＳ Ｐゴシック" pitchFamily="-108" charset="-128"/>
          <a:cs typeface="ＭＳ Ｐゴシック" pitchFamily="-108" charset="-128"/>
        </a:defRPr>
      </a:lvl1pPr>
      <a:lvl2pPr algn="ctr" rtl="0" eaLnBrk="0" fontAlgn="base" hangingPunct="0">
        <a:spcBef>
          <a:spcPct val="0"/>
        </a:spcBef>
        <a:spcAft>
          <a:spcPct val="0"/>
        </a:spcAft>
        <a:defRPr sz="4400" b="1">
          <a:solidFill>
            <a:srgbClr val="FFFF00"/>
          </a:solidFill>
          <a:latin typeface="Papyrus" pitchFamily="-107" charset="0"/>
          <a:ea typeface="ＭＳ Ｐゴシック" pitchFamily="-108" charset="-128"/>
          <a:cs typeface="ＭＳ Ｐゴシック" pitchFamily="-108" charset="-128"/>
        </a:defRPr>
      </a:lvl2pPr>
      <a:lvl3pPr algn="ctr" rtl="0" eaLnBrk="0" fontAlgn="base" hangingPunct="0">
        <a:spcBef>
          <a:spcPct val="0"/>
        </a:spcBef>
        <a:spcAft>
          <a:spcPct val="0"/>
        </a:spcAft>
        <a:defRPr sz="4400" b="1">
          <a:solidFill>
            <a:srgbClr val="FFFF00"/>
          </a:solidFill>
          <a:latin typeface="Papyrus" pitchFamily="-107" charset="0"/>
          <a:ea typeface="ＭＳ Ｐゴシック" pitchFamily="-108" charset="-128"/>
          <a:cs typeface="ＭＳ Ｐゴシック" pitchFamily="-108" charset="-128"/>
        </a:defRPr>
      </a:lvl3pPr>
      <a:lvl4pPr algn="ctr" rtl="0" eaLnBrk="0" fontAlgn="base" hangingPunct="0">
        <a:spcBef>
          <a:spcPct val="0"/>
        </a:spcBef>
        <a:spcAft>
          <a:spcPct val="0"/>
        </a:spcAft>
        <a:defRPr sz="4400" b="1">
          <a:solidFill>
            <a:srgbClr val="FFFF00"/>
          </a:solidFill>
          <a:latin typeface="Papyrus" pitchFamily="-107" charset="0"/>
          <a:ea typeface="ＭＳ Ｐゴシック" pitchFamily="-108" charset="-128"/>
          <a:cs typeface="ＭＳ Ｐゴシック" pitchFamily="-108" charset="-128"/>
        </a:defRPr>
      </a:lvl4pPr>
      <a:lvl5pPr algn="ctr" rtl="0" eaLnBrk="0" fontAlgn="base" hangingPunct="0">
        <a:spcBef>
          <a:spcPct val="0"/>
        </a:spcBef>
        <a:spcAft>
          <a:spcPct val="0"/>
        </a:spcAft>
        <a:defRPr sz="4400" b="1">
          <a:solidFill>
            <a:srgbClr val="FFFF00"/>
          </a:solidFill>
          <a:latin typeface="Papyrus" pitchFamily="-107" charset="0"/>
          <a:ea typeface="ＭＳ Ｐゴシック" pitchFamily="-108" charset="-128"/>
          <a:cs typeface="ＭＳ Ｐゴシック" pitchFamily="-108" charset="-128"/>
        </a:defRPr>
      </a:lvl5pPr>
      <a:lvl6pPr marL="457200" algn="ctr" rtl="0" fontAlgn="base">
        <a:spcBef>
          <a:spcPct val="0"/>
        </a:spcBef>
        <a:spcAft>
          <a:spcPct val="0"/>
        </a:spcAft>
        <a:defRPr sz="4400" b="1">
          <a:solidFill>
            <a:srgbClr val="FFFF00"/>
          </a:solidFill>
          <a:latin typeface="Papyrus" pitchFamily="-107" charset="0"/>
        </a:defRPr>
      </a:lvl6pPr>
      <a:lvl7pPr marL="914400" algn="ctr" rtl="0" fontAlgn="base">
        <a:spcBef>
          <a:spcPct val="0"/>
        </a:spcBef>
        <a:spcAft>
          <a:spcPct val="0"/>
        </a:spcAft>
        <a:defRPr sz="4400" b="1">
          <a:solidFill>
            <a:srgbClr val="FFFF00"/>
          </a:solidFill>
          <a:latin typeface="Papyrus" pitchFamily="-107" charset="0"/>
        </a:defRPr>
      </a:lvl7pPr>
      <a:lvl8pPr marL="1371600" algn="ctr" rtl="0" fontAlgn="base">
        <a:spcBef>
          <a:spcPct val="0"/>
        </a:spcBef>
        <a:spcAft>
          <a:spcPct val="0"/>
        </a:spcAft>
        <a:defRPr sz="4400" b="1">
          <a:solidFill>
            <a:srgbClr val="FFFF00"/>
          </a:solidFill>
          <a:latin typeface="Papyrus" pitchFamily="-107" charset="0"/>
        </a:defRPr>
      </a:lvl8pPr>
      <a:lvl9pPr marL="1828800" algn="ctr" rtl="0" fontAlgn="base">
        <a:spcBef>
          <a:spcPct val="0"/>
        </a:spcBef>
        <a:spcAft>
          <a:spcPct val="0"/>
        </a:spcAft>
        <a:defRPr sz="4400" b="1">
          <a:solidFill>
            <a:srgbClr val="FFFF00"/>
          </a:solidFill>
          <a:latin typeface="Papyrus" pitchFamily="-107" charset="0"/>
        </a:defRPr>
      </a:lvl9pPr>
    </p:titleStyle>
    <p:bodyStyle>
      <a:lvl1pPr marL="342900" indent="-342900" algn="l" rtl="0" eaLnBrk="0" fontAlgn="base" hangingPunct="0">
        <a:spcBef>
          <a:spcPct val="20000"/>
        </a:spcBef>
        <a:spcAft>
          <a:spcPct val="0"/>
        </a:spcAft>
        <a:buChar char="•"/>
        <a:defRPr sz="3200" b="1">
          <a:solidFill>
            <a:schemeClr val="bg1"/>
          </a:solidFill>
          <a:latin typeface="+mn-lt"/>
          <a:ea typeface="ＭＳ Ｐゴシック" pitchFamily="-108" charset="-128"/>
          <a:cs typeface="ＭＳ Ｐゴシック" pitchFamily="-108" charset="-128"/>
        </a:defRPr>
      </a:lvl1pPr>
      <a:lvl2pPr marL="742950" indent="-285750" algn="l" rtl="0" eaLnBrk="0" fontAlgn="base" hangingPunct="0">
        <a:spcBef>
          <a:spcPct val="20000"/>
        </a:spcBef>
        <a:spcAft>
          <a:spcPct val="0"/>
        </a:spcAft>
        <a:buChar char="–"/>
        <a:defRPr sz="2800" b="1">
          <a:solidFill>
            <a:schemeClr val="bg1"/>
          </a:solidFill>
          <a:latin typeface="+mn-lt"/>
          <a:ea typeface="ＭＳ Ｐゴシック" pitchFamily="-107" charset="-128"/>
        </a:defRPr>
      </a:lvl2pPr>
      <a:lvl3pPr marL="1143000" indent="-228600" algn="l" rtl="0" eaLnBrk="0" fontAlgn="base" hangingPunct="0">
        <a:spcBef>
          <a:spcPct val="20000"/>
        </a:spcBef>
        <a:spcAft>
          <a:spcPct val="0"/>
        </a:spcAft>
        <a:buChar char="•"/>
        <a:defRPr sz="2400" b="1">
          <a:solidFill>
            <a:schemeClr val="bg1"/>
          </a:solidFill>
          <a:latin typeface="+mn-lt"/>
          <a:ea typeface="ＭＳ Ｐゴシック" pitchFamily="-107" charset="-128"/>
        </a:defRPr>
      </a:lvl3pPr>
      <a:lvl4pPr marL="1600200" indent="-228600" algn="l" rtl="0" eaLnBrk="0" fontAlgn="base" hangingPunct="0">
        <a:spcBef>
          <a:spcPct val="20000"/>
        </a:spcBef>
        <a:spcAft>
          <a:spcPct val="0"/>
        </a:spcAft>
        <a:buChar char="–"/>
        <a:defRPr sz="2000" b="1">
          <a:solidFill>
            <a:schemeClr val="bg1"/>
          </a:solidFill>
          <a:latin typeface="+mn-lt"/>
          <a:ea typeface="ＭＳ Ｐゴシック" pitchFamily="-107" charset="-128"/>
        </a:defRPr>
      </a:lvl4pPr>
      <a:lvl5pPr marL="2057400" indent="-228600" algn="l" rtl="0" eaLnBrk="0" fontAlgn="base" hangingPunct="0">
        <a:spcBef>
          <a:spcPct val="20000"/>
        </a:spcBef>
        <a:spcAft>
          <a:spcPct val="0"/>
        </a:spcAft>
        <a:buChar char="»"/>
        <a:defRPr sz="2000" b="1">
          <a:solidFill>
            <a:schemeClr val="bg1"/>
          </a:solidFill>
          <a:latin typeface="+mn-lt"/>
          <a:ea typeface="ＭＳ Ｐゴシック" pitchFamily="-107" charset="-128"/>
        </a:defRPr>
      </a:lvl5pPr>
      <a:lvl6pPr marL="2514600" indent="-228600" algn="l" rtl="0" fontAlgn="base">
        <a:spcBef>
          <a:spcPct val="20000"/>
        </a:spcBef>
        <a:spcAft>
          <a:spcPct val="0"/>
        </a:spcAft>
        <a:buChar char="»"/>
        <a:defRPr sz="2000" b="1">
          <a:solidFill>
            <a:schemeClr val="bg1"/>
          </a:solidFill>
          <a:latin typeface="+mn-lt"/>
          <a:ea typeface="ＭＳ Ｐゴシック" pitchFamily="-107" charset="-128"/>
        </a:defRPr>
      </a:lvl6pPr>
      <a:lvl7pPr marL="2971800" indent="-228600" algn="l" rtl="0" fontAlgn="base">
        <a:spcBef>
          <a:spcPct val="20000"/>
        </a:spcBef>
        <a:spcAft>
          <a:spcPct val="0"/>
        </a:spcAft>
        <a:buChar char="»"/>
        <a:defRPr sz="2000" b="1">
          <a:solidFill>
            <a:schemeClr val="bg1"/>
          </a:solidFill>
          <a:latin typeface="+mn-lt"/>
          <a:ea typeface="ＭＳ Ｐゴシック" pitchFamily="-107" charset="-128"/>
        </a:defRPr>
      </a:lvl7pPr>
      <a:lvl8pPr marL="3429000" indent="-228600" algn="l" rtl="0" fontAlgn="base">
        <a:spcBef>
          <a:spcPct val="20000"/>
        </a:spcBef>
        <a:spcAft>
          <a:spcPct val="0"/>
        </a:spcAft>
        <a:buChar char="»"/>
        <a:defRPr sz="2000" b="1">
          <a:solidFill>
            <a:schemeClr val="bg1"/>
          </a:solidFill>
          <a:latin typeface="+mn-lt"/>
          <a:ea typeface="ＭＳ Ｐゴシック" pitchFamily="-107" charset="-128"/>
        </a:defRPr>
      </a:lvl8pPr>
      <a:lvl9pPr marL="3886200" indent="-228600" algn="l" rtl="0" fontAlgn="base">
        <a:spcBef>
          <a:spcPct val="20000"/>
        </a:spcBef>
        <a:spcAft>
          <a:spcPct val="0"/>
        </a:spcAft>
        <a:buChar char="»"/>
        <a:defRPr sz="2000" b="1">
          <a:solidFill>
            <a:schemeClr val="bg1"/>
          </a:solidFill>
          <a:latin typeface="+mn-lt"/>
          <a:ea typeface="ＭＳ Ｐゴシック" pitchFamily="-107"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E1C2A-0297-AE53-8E72-C601D3789A9C}"/>
              </a:ext>
            </a:extLst>
          </p:cNvPr>
          <p:cNvSpPr>
            <a:spLocks noGrp="1"/>
          </p:cNvSpPr>
          <p:nvPr>
            <p:ph type="title"/>
          </p:nvPr>
        </p:nvSpPr>
        <p:spPr>
          <a:xfrm>
            <a:off x="457200" y="511175"/>
            <a:ext cx="8229600" cy="1143000"/>
          </a:xfrm>
        </p:spPr>
        <p:txBody>
          <a:bodyPr/>
          <a:lstStyle/>
          <a:p>
            <a:r>
              <a:rPr lang="en-US" sz="3200" dirty="0"/>
              <a:t>Policy and Protocol: Identifying and Handling Dogs Exhibiting Dangerous Behavior</a:t>
            </a:r>
          </a:p>
        </p:txBody>
      </p:sp>
      <p:pic>
        <p:nvPicPr>
          <p:cNvPr id="4" name="Picture 3" descr="A logo with text on it&#10;&#10;Description automatically generated">
            <a:extLst>
              <a:ext uri="{FF2B5EF4-FFF2-40B4-BE49-F238E27FC236}">
                <a16:creationId xmlns:a16="http://schemas.microsoft.com/office/drawing/2014/main" id="{0B639A3E-5563-5F81-8F02-C8C42B2C73CE}"/>
              </a:ext>
            </a:extLst>
          </p:cNvPr>
          <p:cNvPicPr>
            <a:picLocks noChangeAspect="1"/>
          </p:cNvPicPr>
          <p:nvPr/>
        </p:nvPicPr>
        <p:blipFill>
          <a:blip r:embed="rId2"/>
          <a:stretch>
            <a:fillRect/>
          </a:stretch>
        </p:blipFill>
        <p:spPr>
          <a:xfrm>
            <a:off x="639951" y="2598691"/>
            <a:ext cx="3353312" cy="1297586"/>
          </a:xfrm>
          <a:prstGeom prst="rect">
            <a:avLst/>
          </a:prstGeom>
        </p:spPr>
      </p:pic>
      <p:pic>
        <p:nvPicPr>
          <p:cNvPr id="6" name="Picture 5" descr="A logo for a veterinary clinic&#10;&#10;Description automatically generated">
            <a:extLst>
              <a:ext uri="{FF2B5EF4-FFF2-40B4-BE49-F238E27FC236}">
                <a16:creationId xmlns:a16="http://schemas.microsoft.com/office/drawing/2014/main" id="{D142488A-3344-3B71-8828-B24FCDADC768}"/>
              </a:ext>
            </a:extLst>
          </p:cNvPr>
          <p:cNvPicPr>
            <a:picLocks noChangeAspect="1"/>
          </p:cNvPicPr>
          <p:nvPr/>
        </p:nvPicPr>
        <p:blipFill>
          <a:blip r:embed="rId3"/>
          <a:stretch>
            <a:fillRect/>
          </a:stretch>
        </p:blipFill>
        <p:spPr>
          <a:xfrm>
            <a:off x="4953000" y="2304365"/>
            <a:ext cx="3353312" cy="1886238"/>
          </a:xfrm>
          <a:prstGeom prst="rect">
            <a:avLst/>
          </a:prstGeom>
        </p:spPr>
      </p:pic>
      <p:sp>
        <p:nvSpPr>
          <p:cNvPr id="9" name="TextBox 8">
            <a:extLst>
              <a:ext uri="{FF2B5EF4-FFF2-40B4-BE49-F238E27FC236}">
                <a16:creationId xmlns:a16="http://schemas.microsoft.com/office/drawing/2014/main" id="{E40277D2-2ED7-42D3-2FCE-615328ACAF27}"/>
              </a:ext>
            </a:extLst>
          </p:cNvPr>
          <p:cNvSpPr txBox="1"/>
          <p:nvPr/>
        </p:nvSpPr>
        <p:spPr>
          <a:xfrm>
            <a:off x="639950" y="4061681"/>
            <a:ext cx="3779649" cy="461665"/>
          </a:xfrm>
          <a:prstGeom prst="rect">
            <a:avLst/>
          </a:prstGeom>
          <a:noFill/>
        </p:spPr>
        <p:txBody>
          <a:bodyPr wrap="square">
            <a:spAutoFit/>
          </a:bodyPr>
          <a:lstStyle/>
          <a:p>
            <a:r>
              <a:rPr lang="en-US" sz="2400" b="1" dirty="0">
                <a:latin typeface="Gill Sans MT" panose="020B0502020104020203" pitchFamily="34" charset="77"/>
              </a:rPr>
              <a:t>Kelley Bollen, MS, CABC</a:t>
            </a:r>
          </a:p>
        </p:txBody>
      </p:sp>
      <p:sp>
        <p:nvSpPr>
          <p:cNvPr id="11" name="TextBox 10">
            <a:extLst>
              <a:ext uri="{FF2B5EF4-FFF2-40B4-BE49-F238E27FC236}">
                <a16:creationId xmlns:a16="http://schemas.microsoft.com/office/drawing/2014/main" id="{25E0BB7F-E1F1-7E17-AD0F-8484AA178BC2}"/>
              </a:ext>
            </a:extLst>
          </p:cNvPr>
          <p:cNvSpPr txBox="1"/>
          <p:nvPr/>
        </p:nvSpPr>
        <p:spPr>
          <a:xfrm>
            <a:off x="5181600" y="4061680"/>
            <a:ext cx="4572000" cy="461665"/>
          </a:xfrm>
          <a:prstGeom prst="rect">
            <a:avLst/>
          </a:prstGeom>
          <a:noFill/>
        </p:spPr>
        <p:txBody>
          <a:bodyPr wrap="square">
            <a:spAutoFit/>
          </a:bodyPr>
          <a:lstStyle/>
          <a:p>
            <a:r>
              <a:rPr lang="en-US" sz="2400" b="1" dirty="0">
                <a:latin typeface="Gill Sans MT" panose="020B0502020104020203" pitchFamily="34" charset="77"/>
              </a:rPr>
              <a:t>Marissa Martino, CDBC</a:t>
            </a:r>
          </a:p>
        </p:txBody>
      </p:sp>
      <p:sp>
        <p:nvSpPr>
          <p:cNvPr id="12" name="TextBox 11">
            <a:extLst>
              <a:ext uri="{FF2B5EF4-FFF2-40B4-BE49-F238E27FC236}">
                <a16:creationId xmlns:a16="http://schemas.microsoft.com/office/drawing/2014/main" id="{386B59EC-1DF2-22D8-2163-BAD0865A58C3}"/>
              </a:ext>
            </a:extLst>
          </p:cNvPr>
          <p:cNvSpPr txBox="1"/>
          <p:nvPr/>
        </p:nvSpPr>
        <p:spPr>
          <a:xfrm>
            <a:off x="2529774" y="6019050"/>
            <a:ext cx="4469878" cy="523220"/>
          </a:xfrm>
          <a:prstGeom prst="rect">
            <a:avLst/>
          </a:prstGeom>
          <a:noFill/>
        </p:spPr>
        <p:txBody>
          <a:bodyPr wrap="none" rtlCol="0">
            <a:spAutoFit/>
          </a:bodyPr>
          <a:lstStyle/>
          <a:p>
            <a:r>
              <a:rPr lang="en-US" sz="2800" b="1" dirty="0">
                <a:latin typeface="Gill Sans MT" panose="020B0502020104020203" pitchFamily="34" charset="77"/>
              </a:rPr>
              <a:t>Joint Policy Adopted 2024</a:t>
            </a:r>
          </a:p>
        </p:txBody>
      </p:sp>
    </p:spTree>
    <p:extLst>
      <p:ext uri="{BB962C8B-B14F-4D97-AF65-F5344CB8AC3E}">
        <p14:creationId xmlns:p14="http://schemas.microsoft.com/office/powerpoint/2010/main" val="17594336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E9ACE-8F36-EC30-6F9A-91A47A8DDDC0}"/>
              </a:ext>
            </a:extLst>
          </p:cNvPr>
          <p:cNvSpPr>
            <a:spLocks noGrp="1"/>
          </p:cNvSpPr>
          <p:nvPr>
            <p:ph type="title"/>
          </p:nvPr>
        </p:nvSpPr>
        <p:spPr>
          <a:xfrm>
            <a:off x="457200" y="23734"/>
            <a:ext cx="8229600" cy="1143000"/>
          </a:xfrm>
        </p:spPr>
        <p:txBody>
          <a:bodyPr/>
          <a:lstStyle/>
          <a:p>
            <a:r>
              <a:rPr lang="en-US" sz="4000" dirty="0"/>
              <a:t>Policy Statement</a:t>
            </a:r>
          </a:p>
        </p:txBody>
      </p:sp>
      <p:sp>
        <p:nvSpPr>
          <p:cNvPr id="3" name="Content Placeholder 2">
            <a:extLst>
              <a:ext uri="{FF2B5EF4-FFF2-40B4-BE49-F238E27FC236}">
                <a16:creationId xmlns:a16="http://schemas.microsoft.com/office/drawing/2014/main" id="{D01249CD-E747-12CA-1254-2D6C1A1B9B01}"/>
              </a:ext>
            </a:extLst>
          </p:cNvPr>
          <p:cNvSpPr>
            <a:spLocks noGrp="1"/>
          </p:cNvSpPr>
          <p:nvPr>
            <p:ph idx="1"/>
          </p:nvPr>
        </p:nvSpPr>
        <p:spPr>
          <a:xfrm>
            <a:off x="457200" y="1177977"/>
            <a:ext cx="8229600" cy="4525963"/>
          </a:xfrm>
        </p:spPr>
        <p:txBody>
          <a:bodyPr/>
          <a:lstStyle/>
          <a:p>
            <a:pPr>
              <a:buNone/>
            </a:pPr>
            <a:r>
              <a:rPr lang="en-US" sz="2400" b="0" dirty="0">
                <a:solidFill>
                  <a:srgbClr val="000000"/>
                </a:solidFill>
                <a:effectLst/>
              </a:rPr>
              <a:t>Aggression is complex behavior defined as </a:t>
            </a:r>
            <a:r>
              <a:rPr lang="en-US" sz="2400" b="0" i="1" dirty="0">
                <a:solidFill>
                  <a:srgbClr val="000000"/>
                </a:solidFill>
                <a:effectLst/>
              </a:rPr>
              <a:t>patterns of behavior that serve to</a:t>
            </a:r>
            <a:r>
              <a:rPr lang="en-US" sz="2400" b="0" dirty="0">
                <a:solidFill>
                  <a:srgbClr val="000000"/>
                </a:solidFill>
              </a:rPr>
              <a:t> </a:t>
            </a:r>
            <a:r>
              <a:rPr lang="en-US" sz="2400" b="0" i="1" dirty="0">
                <a:solidFill>
                  <a:srgbClr val="000000"/>
                </a:solidFill>
                <a:effectLst/>
              </a:rPr>
              <a:t>threaten or harm others</a:t>
            </a:r>
            <a:r>
              <a:rPr lang="en-US" sz="2400" b="0" dirty="0">
                <a:solidFill>
                  <a:srgbClr val="000000"/>
                </a:solidFill>
                <a:effectLst/>
              </a:rPr>
              <a:t>. Displays of aggression that serve to harm others involve biting, while threat behaviors involve freezing, staring, snarling, growling and air snapping. All displays of aggression are cause for concern in regard to human safety and human safety must always be a primary consideration. It is essential to identify dogs with aggressive tendencies to prevent injuries whenever possible.</a:t>
            </a:r>
          </a:p>
          <a:p>
            <a:pPr>
              <a:buNone/>
            </a:pPr>
            <a:endParaRPr lang="en-US" sz="2400" b="0" dirty="0">
              <a:solidFill>
                <a:srgbClr val="000000"/>
              </a:solidFill>
              <a:effectLst/>
            </a:endParaRPr>
          </a:p>
          <a:p>
            <a:pPr>
              <a:buNone/>
            </a:pPr>
            <a:r>
              <a:rPr lang="en-US" sz="2400" b="0" dirty="0">
                <a:solidFill>
                  <a:srgbClr val="000000"/>
                </a:solidFill>
                <a:effectLst/>
              </a:rPr>
              <a:t>This shelter recognizes that dogs that exhibit dangerous levels of aggressive behavior to humans or other animals must not be made available for adoption or rescue but must be humanely euthanized.</a:t>
            </a:r>
          </a:p>
          <a:p>
            <a:endParaRPr lang="en-US" dirty="0"/>
          </a:p>
        </p:txBody>
      </p:sp>
    </p:spTree>
    <p:extLst>
      <p:ext uri="{BB962C8B-B14F-4D97-AF65-F5344CB8AC3E}">
        <p14:creationId xmlns:p14="http://schemas.microsoft.com/office/powerpoint/2010/main" val="878068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754079-544D-9219-A799-AABBA43F65C5}"/>
              </a:ext>
            </a:extLst>
          </p:cNvPr>
          <p:cNvSpPr>
            <a:spLocks noGrp="1"/>
          </p:cNvSpPr>
          <p:nvPr>
            <p:ph type="title"/>
          </p:nvPr>
        </p:nvSpPr>
        <p:spPr/>
        <p:txBody>
          <a:bodyPr/>
          <a:lstStyle/>
          <a:p>
            <a:r>
              <a:rPr lang="en-US" dirty="0"/>
              <a:t>Included in the policy</a:t>
            </a:r>
          </a:p>
        </p:txBody>
      </p:sp>
      <p:sp>
        <p:nvSpPr>
          <p:cNvPr id="3" name="Content Placeholder 2">
            <a:extLst>
              <a:ext uri="{FF2B5EF4-FFF2-40B4-BE49-F238E27FC236}">
                <a16:creationId xmlns:a16="http://schemas.microsoft.com/office/drawing/2014/main" id="{4CD8B968-2A0C-94D1-1521-17FFC713F10F}"/>
              </a:ext>
            </a:extLst>
          </p:cNvPr>
          <p:cNvSpPr>
            <a:spLocks noGrp="1"/>
          </p:cNvSpPr>
          <p:nvPr>
            <p:ph idx="1"/>
          </p:nvPr>
        </p:nvSpPr>
        <p:spPr>
          <a:xfrm>
            <a:off x="457200" y="1409171"/>
            <a:ext cx="8229600" cy="4525963"/>
          </a:xfrm>
        </p:spPr>
        <p:txBody>
          <a:bodyPr/>
          <a:lstStyle/>
          <a:p>
            <a:r>
              <a:rPr lang="en-US" sz="2800" b="0" dirty="0"/>
              <a:t>Explanation of what causes canine aggressive behavior.</a:t>
            </a:r>
          </a:p>
          <a:p>
            <a:r>
              <a:rPr lang="en-US" sz="2800" b="0" dirty="0"/>
              <a:t>Discussion of the safety and liability concerns surrounding canine aggressive behavior. </a:t>
            </a:r>
          </a:p>
          <a:p>
            <a:r>
              <a:rPr lang="en-US" sz="2800" b="0" dirty="0"/>
              <a:t>Discussion of the welfare concerns of housing dogs that exhibit dangerous behavior.</a:t>
            </a:r>
          </a:p>
          <a:p>
            <a:r>
              <a:rPr lang="en-US" sz="2800" b="0" dirty="0"/>
              <a:t>List of situations relevant in a thorough assessment of a shelter dog’s behavior (behavioral history, behavior during medical exam, behavior in shelter, formal behavior evaluation procedure, behavior in foster or adoptive home).</a:t>
            </a:r>
          </a:p>
          <a:p>
            <a:endParaRPr lang="en-US" b="0" dirty="0"/>
          </a:p>
        </p:txBody>
      </p:sp>
    </p:spTree>
    <p:extLst>
      <p:ext uri="{BB962C8B-B14F-4D97-AF65-F5344CB8AC3E}">
        <p14:creationId xmlns:p14="http://schemas.microsoft.com/office/powerpoint/2010/main" val="2281761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0F8C0-C7BE-DD50-567F-5B4E26CB6573}"/>
              </a:ext>
            </a:extLst>
          </p:cNvPr>
          <p:cNvSpPr>
            <a:spLocks noGrp="1"/>
          </p:cNvSpPr>
          <p:nvPr>
            <p:ph type="title"/>
          </p:nvPr>
        </p:nvSpPr>
        <p:spPr/>
        <p:txBody>
          <a:bodyPr/>
          <a:lstStyle/>
          <a:p>
            <a:r>
              <a:rPr lang="en-US" sz="4000" dirty="0"/>
              <a:t>Euthanasia Criteria</a:t>
            </a:r>
          </a:p>
        </p:txBody>
      </p:sp>
      <p:sp>
        <p:nvSpPr>
          <p:cNvPr id="3" name="Content Placeholder 2">
            <a:extLst>
              <a:ext uri="{FF2B5EF4-FFF2-40B4-BE49-F238E27FC236}">
                <a16:creationId xmlns:a16="http://schemas.microsoft.com/office/drawing/2014/main" id="{DD06DFC5-1AA2-CA19-3CF7-2BCB4CBA985E}"/>
              </a:ext>
            </a:extLst>
          </p:cNvPr>
          <p:cNvSpPr>
            <a:spLocks noGrp="1"/>
          </p:cNvSpPr>
          <p:nvPr>
            <p:ph idx="1"/>
          </p:nvPr>
        </p:nvSpPr>
        <p:spPr>
          <a:xfrm>
            <a:off x="457200" y="1600200"/>
            <a:ext cx="8686800" cy="4525963"/>
          </a:xfrm>
        </p:spPr>
        <p:txBody>
          <a:bodyPr/>
          <a:lstStyle/>
          <a:p>
            <a:pPr>
              <a:buNone/>
            </a:pPr>
            <a:r>
              <a:rPr lang="en-US" sz="2400" b="0" dirty="0">
                <a:solidFill>
                  <a:srgbClr val="000000"/>
                </a:solidFill>
                <a:effectLst/>
              </a:rPr>
              <a:t>Euthanasia will be the outcome for any dog with a history of dangerous levels of aggressive behavior involving a broken skin bite at a level 4-6 or multiple level 3 bites. </a:t>
            </a:r>
          </a:p>
          <a:p>
            <a:pPr>
              <a:buNone/>
            </a:pPr>
            <a:endParaRPr lang="en-US" sz="2400" b="0" dirty="0">
              <a:solidFill>
                <a:srgbClr val="000000"/>
              </a:solidFill>
            </a:endParaRPr>
          </a:p>
          <a:p>
            <a:pPr>
              <a:buNone/>
            </a:pPr>
            <a:r>
              <a:rPr lang="en-US" sz="2000" b="0" dirty="0">
                <a:solidFill>
                  <a:srgbClr val="000000"/>
                </a:solidFill>
              </a:rPr>
              <a:t>Dunbar Bite Scale</a:t>
            </a:r>
          </a:p>
          <a:p>
            <a:pPr>
              <a:buNone/>
            </a:pPr>
            <a:r>
              <a:rPr lang="en-US" sz="2000" b="0" dirty="0">
                <a:solidFill>
                  <a:srgbClr val="000000"/>
                </a:solidFill>
              </a:rPr>
              <a:t>	Level 1 – air snap</a:t>
            </a:r>
          </a:p>
          <a:p>
            <a:pPr>
              <a:buNone/>
            </a:pPr>
            <a:r>
              <a:rPr lang="en-US" sz="2000" b="0" dirty="0">
                <a:solidFill>
                  <a:srgbClr val="000000"/>
                </a:solidFill>
              </a:rPr>
              <a:t>	Level 2 – contact but no broken skin</a:t>
            </a:r>
          </a:p>
          <a:p>
            <a:pPr>
              <a:buNone/>
            </a:pPr>
            <a:r>
              <a:rPr lang="en-US" sz="2000" b="0" dirty="0">
                <a:solidFill>
                  <a:srgbClr val="000000"/>
                </a:solidFill>
              </a:rPr>
              <a:t>	Level 3 – broken skin but not deeper than half the length of the canine teeth</a:t>
            </a:r>
          </a:p>
          <a:p>
            <a:pPr>
              <a:buNone/>
            </a:pPr>
            <a:r>
              <a:rPr lang="en-US" sz="2000" b="0" dirty="0">
                <a:solidFill>
                  <a:srgbClr val="000000"/>
                </a:solidFill>
              </a:rPr>
              <a:t>	Level 4 – severe bite where the dog applied enough pressure for the 	puncture to be deeper than half the length of the canine teeth.</a:t>
            </a:r>
          </a:p>
          <a:p>
            <a:pPr>
              <a:buNone/>
            </a:pPr>
            <a:r>
              <a:rPr lang="en-US" sz="2000" b="0" dirty="0">
                <a:solidFill>
                  <a:srgbClr val="000000"/>
                </a:solidFill>
              </a:rPr>
              <a:t>	Level 5 – multiple level 4 bites in the same incident (a mauling)</a:t>
            </a:r>
          </a:p>
          <a:p>
            <a:pPr>
              <a:buNone/>
            </a:pPr>
            <a:r>
              <a:rPr lang="en-US" sz="2000" b="0" dirty="0">
                <a:solidFill>
                  <a:srgbClr val="000000"/>
                </a:solidFill>
              </a:rPr>
              <a:t>	Level 6 – victim was killed by dog</a:t>
            </a:r>
          </a:p>
          <a:p>
            <a:pPr>
              <a:buNone/>
            </a:pPr>
            <a:r>
              <a:rPr lang="en-US" sz="2400" b="0" dirty="0">
                <a:solidFill>
                  <a:srgbClr val="000000"/>
                </a:solidFill>
              </a:rPr>
              <a:t>		</a:t>
            </a:r>
            <a:endParaRPr lang="en-US" dirty="0"/>
          </a:p>
        </p:txBody>
      </p:sp>
    </p:spTree>
    <p:extLst>
      <p:ext uri="{BB962C8B-B14F-4D97-AF65-F5344CB8AC3E}">
        <p14:creationId xmlns:p14="http://schemas.microsoft.com/office/powerpoint/2010/main" val="405263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32A2D-FBB6-6FF0-7ECA-4A00F57B2933}"/>
              </a:ext>
            </a:extLst>
          </p:cNvPr>
          <p:cNvSpPr>
            <a:spLocks noGrp="1"/>
          </p:cNvSpPr>
          <p:nvPr>
            <p:ph type="title"/>
          </p:nvPr>
        </p:nvSpPr>
        <p:spPr/>
        <p:txBody>
          <a:bodyPr/>
          <a:lstStyle/>
          <a:p>
            <a:r>
              <a:rPr lang="en-US" sz="3200" dirty="0"/>
              <a:t>List of situations where euthanasia is the safest and most ethical decision</a:t>
            </a:r>
          </a:p>
        </p:txBody>
      </p:sp>
      <p:sp>
        <p:nvSpPr>
          <p:cNvPr id="3" name="Content Placeholder 2">
            <a:extLst>
              <a:ext uri="{FF2B5EF4-FFF2-40B4-BE49-F238E27FC236}">
                <a16:creationId xmlns:a16="http://schemas.microsoft.com/office/drawing/2014/main" id="{A64AF261-7B07-B6C5-38DF-62FAABE2C401}"/>
              </a:ext>
            </a:extLst>
          </p:cNvPr>
          <p:cNvSpPr>
            <a:spLocks noGrp="1"/>
          </p:cNvSpPr>
          <p:nvPr>
            <p:ph idx="1"/>
          </p:nvPr>
        </p:nvSpPr>
        <p:spPr>
          <a:xfrm>
            <a:off x="457200" y="1905000"/>
            <a:ext cx="8229600" cy="4525963"/>
          </a:xfrm>
        </p:spPr>
        <p:txBody>
          <a:bodyPr/>
          <a:lstStyle/>
          <a:p>
            <a:pPr>
              <a:buNone/>
            </a:pPr>
            <a:r>
              <a:rPr lang="en-US" sz="2400" b="0" dirty="0">
                <a:solidFill>
                  <a:srgbClr val="000000"/>
                </a:solidFill>
                <a:effectLst/>
              </a:rPr>
              <a:t>Any dog with a history of exhibiting dangerous level of aggressive behavior toward people, including children, in the previous home.</a:t>
            </a:r>
          </a:p>
          <a:p>
            <a:pPr>
              <a:buNone/>
            </a:pPr>
            <a:endParaRPr lang="en-US" sz="2400" b="0" dirty="0">
              <a:solidFill>
                <a:srgbClr val="000000"/>
              </a:solidFill>
            </a:endParaRPr>
          </a:p>
          <a:p>
            <a:pPr>
              <a:buNone/>
            </a:pPr>
            <a:r>
              <a:rPr lang="en-US" sz="2400" b="0" dirty="0">
                <a:solidFill>
                  <a:srgbClr val="000000"/>
                </a:solidFill>
                <a:effectLst/>
              </a:rPr>
              <a:t>Any dog that exhibits dangerous levels of aggressive behavior to humans or animals in custody, including foster homes.</a:t>
            </a:r>
          </a:p>
          <a:p>
            <a:pPr>
              <a:buNone/>
            </a:pPr>
            <a:endParaRPr lang="en-US" sz="2400" b="0" dirty="0">
              <a:solidFill>
                <a:srgbClr val="000000"/>
              </a:solidFill>
            </a:endParaRPr>
          </a:p>
          <a:p>
            <a:pPr>
              <a:buNone/>
            </a:pPr>
            <a:r>
              <a:rPr lang="en-US" sz="2400" b="0" dirty="0">
                <a:solidFill>
                  <a:srgbClr val="000000"/>
                </a:solidFill>
                <a:effectLst/>
              </a:rPr>
              <a:t>Any dog that is returned to the shelter for exhibiting dangerous levels of aggressive behavior in an adoptive home.</a:t>
            </a:r>
          </a:p>
          <a:p>
            <a:pPr>
              <a:buNone/>
            </a:pPr>
            <a:endParaRPr lang="en-US" sz="2400" b="0" dirty="0">
              <a:solidFill>
                <a:srgbClr val="000000"/>
              </a:solidFill>
            </a:endParaRPr>
          </a:p>
          <a:p>
            <a:endParaRPr lang="en-US" dirty="0"/>
          </a:p>
        </p:txBody>
      </p:sp>
    </p:spTree>
    <p:extLst>
      <p:ext uri="{BB962C8B-B14F-4D97-AF65-F5344CB8AC3E}">
        <p14:creationId xmlns:p14="http://schemas.microsoft.com/office/powerpoint/2010/main" val="2380624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C90AA5C-C6DA-61DA-274B-9823D5AAB4E2}"/>
              </a:ext>
            </a:extLst>
          </p:cNvPr>
          <p:cNvSpPr>
            <a:spLocks noGrp="1"/>
          </p:cNvSpPr>
          <p:nvPr>
            <p:ph idx="1"/>
          </p:nvPr>
        </p:nvSpPr>
        <p:spPr>
          <a:xfrm>
            <a:off x="457200" y="838200"/>
            <a:ext cx="8229600" cy="5287963"/>
          </a:xfrm>
        </p:spPr>
        <p:txBody>
          <a:bodyPr/>
          <a:lstStyle/>
          <a:p>
            <a:pPr marL="0" indent="0">
              <a:buNone/>
            </a:pPr>
            <a:r>
              <a:rPr lang="en-US" sz="2400" b="0" dirty="0">
                <a:solidFill>
                  <a:srgbClr val="000000"/>
                </a:solidFill>
                <a:effectLst/>
              </a:rPr>
              <a:t>Any dog with a history of dangerous level of aggressive behavior to other dogs.</a:t>
            </a:r>
          </a:p>
          <a:p>
            <a:pPr marL="0" indent="0">
              <a:buNone/>
            </a:pPr>
            <a:endParaRPr lang="en-US" sz="2400" b="0" dirty="0">
              <a:cs typeface="Times New Roman" panose="02020603050405020304" pitchFamily="18" charset="0"/>
            </a:endParaRPr>
          </a:p>
          <a:p>
            <a:pPr marL="0" indent="0">
              <a:buNone/>
            </a:pPr>
            <a:r>
              <a:rPr lang="en-US" sz="2400" b="0" dirty="0">
                <a:cs typeface="Times New Roman" panose="02020603050405020304" pitchFamily="18" charset="0"/>
              </a:rPr>
              <a:t>Any dog with a single incident of killing another dog.</a:t>
            </a:r>
          </a:p>
          <a:p>
            <a:pPr marL="0" indent="0">
              <a:buNone/>
            </a:pPr>
            <a:endParaRPr lang="en-US" sz="2400" b="0" dirty="0">
              <a:cs typeface="Times New Roman" panose="02020603050405020304" pitchFamily="18" charset="0"/>
            </a:endParaRPr>
          </a:p>
          <a:p>
            <a:pPr marL="0" indent="0">
              <a:buNone/>
            </a:pPr>
            <a:r>
              <a:rPr lang="en-US" sz="2400" b="0" dirty="0">
                <a:cs typeface="Times New Roman" panose="02020603050405020304" pitchFamily="18" charset="0"/>
              </a:rPr>
              <a:t>Any dog with a single incident of killing a companion cat that the dog has lived with.</a:t>
            </a:r>
          </a:p>
          <a:p>
            <a:pPr marL="0" indent="0">
              <a:buNone/>
            </a:pPr>
            <a:endParaRPr lang="en-US" sz="2400" b="0" dirty="0">
              <a:cs typeface="Times New Roman" panose="02020603050405020304" pitchFamily="18" charset="0"/>
            </a:endParaRPr>
          </a:p>
          <a:p>
            <a:pPr marL="0" indent="0">
              <a:buNone/>
            </a:pPr>
            <a:r>
              <a:rPr lang="en-US" sz="2400" b="0" dirty="0">
                <a:cs typeface="Times New Roman" panose="02020603050405020304" pitchFamily="18" charset="0"/>
              </a:rPr>
              <a:t>Any dog with a single incident of killing large livestock or companion farm animals (horses, goats, pigs, etc.)</a:t>
            </a:r>
          </a:p>
        </p:txBody>
      </p:sp>
    </p:spTree>
    <p:extLst>
      <p:ext uri="{BB962C8B-B14F-4D97-AF65-F5344CB8AC3E}">
        <p14:creationId xmlns:p14="http://schemas.microsoft.com/office/powerpoint/2010/main" val="22874238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C225E-8690-7088-55E3-F8AB153B20B4}"/>
              </a:ext>
            </a:extLst>
          </p:cNvPr>
          <p:cNvSpPr>
            <a:spLocks noGrp="1"/>
          </p:cNvSpPr>
          <p:nvPr>
            <p:ph type="title"/>
          </p:nvPr>
        </p:nvSpPr>
        <p:spPr/>
        <p:txBody>
          <a:bodyPr/>
          <a:lstStyle/>
          <a:p>
            <a:r>
              <a:rPr lang="en-US" sz="4000" dirty="0"/>
              <a:t>Possible Reasons for Euthanasia</a:t>
            </a:r>
          </a:p>
        </p:txBody>
      </p:sp>
      <p:sp>
        <p:nvSpPr>
          <p:cNvPr id="3" name="Content Placeholder 2">
            <a:extLst>
              <a:ext uri="{FF2B5EF4-FFF2-40B4-BE49-F238E27FC236}">
                <a16:creationId xmlns:a16="http://schemas.microsoft.com/office/drawing/2014/main" id="{2CB84454-5780-B85F-1618-7ED63C12A0BB}"/>
              </a:ext>
            </a:extLst>
          </p:cNvPr>
          <p:cNvSpPr>
            <a:spLocks noGrp="1"/>
          </p:cNvSpPr>
          <p:nvPr>
            <p:ph idx="1"/>
          </p:nvPr>
        </p:nvSpPr>
        <p:spPr>
          <a:xfrm>
            <a:off x="457200" y="1600200"/>
            <a:ext cx="8229600" cy="4983162"/>
          </a:xfrm>
        </p:spPr>
        <p:txBody>
          <a:bodyPr/>
          <a:lstStyle/>
          <a:p>
            <a:r>
              <a:rPr lang="en-US" sz="2800" b="0" dirty="0"/>
              <a:t>Euthanasia due to dangerous levels of aggressive behavior as per policy.</a:t>
            </a:r>
          </a:p>
          <a:p>
            <a:r>
              <a:rPr lang="en-US" sz="2800" b="0" dirty="0"/>
              <a:t>Euthanasia due to quality of life in care.</a:t>
            </a:r>
          </a:p>
          <a:p>
            <a:r>
              <a:rPr lang="en-US" sz="2800" b="0" dirty="0"/>
              <a:t>Euthanasia due to high-risk behaviors as per risk assessment.</a:t>
            </a:r>
          </a:p>
          <a:p>
            <a:r>
              <a:rPr lang="en-US" sz="2800" b="0" dirty="0"/>
              <a:t>Euthanasia due to lack of rescue resources.</a:t>
            </a:r>
          </a:p>
          <a:p>
            <a:r>
              <a:rPr lang="en-US" sz="2800" b="0" dirty="0"/>
              <a:t>Euthanasia for space – the organization is full to capacity and animals need to enter care and the organization needs to make kennel space for incoming animals. </a:t>
            </a:r>
          </a:p>
          <a:p>
            <a:endParaRPr lang="en-US" sz="2800" b="0" dirty="0"/>
          </a:p>
          <a:p>
            <a:endParaRPr lang="en-US" sz="2800" b="0" dirty="0"/>
          </a:p>
        </p:txBody>
      </p:sp>
    </p:spTree>
    <p:extLst>
      <p:ext uri="{BB962C8B-B14F-4D97-AF65-F5344CB8AC3E}">
        <p14:creationId xmlns:p14="http://schemas.microsoft.com/office/powerpoint/2010/main" val="29817143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DB388-9CDF-4CE7-E938-88C154460591}"/>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41024641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Papyrus"/>
        <a:ea typeface=""/>
        <a:cs typeface=""/>
      </a:majorFont>
      <a:minorFont>
        <a:latin typeface="Papyru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BE2712D04121847A62BF854DD05C2E7" ma:contentTypeVersion="16" ma:contentTypeDescription="Create a new document." ma:contentTypeScope="" ma:versionID="2401a428157bd6e001f289296cd82b75">
  <xsd:schema xmlns:xsd="http://www.w3.org/2001/XMLSchema" xmlns:xs="http://www.w3.org/2001/XMLSchema" xmlns:p="http://schemas.microsoft.com/office/2006/metadata/properties" xmlns:ns2="d7791031-27d8-4049-8eb8-3cd5ff8d780d" xmlns:ns3="1e6b2cd4-2997-4ceb-bd79-25cabe6aed1f" targetNamespace="http://schemas.microsoft.com/office/2006/metadata/properties" ma:root="true" ma:fieldsID="0f1d087ebca0183fd7ffa7bbd8774414" ns2:_="" ns3:_="">
    <xsd:import namespace="d7791031-27d8-4049-8eb8-3cd5ff8d780d"/>
    <xsd:import namespace="1e6b2cd4-2997-4ceb-bd79-25cabe6aed1f"/>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ServiceObjectDetectorVersions" minOccurs="0"/>
                <xsd:element ref="ns3:MediaLengthInSeconds" minOccurs="0"/>
                <xsd:element ref="ns3:MediaServiceLocation" minOccurs="0"/>
                <xsd:element ref="ns3:MediaServiceGenerationTime" minOccurs="0"/>
                <xsd:element ref="ns3:MediaServiceEventHashCode" minOccurs="0"/>
                <xsd:element ref="ns3:lcf76f155ced4ddcb4097134ff3c332f" minOccurs="0"/>
                <xsd:element ref="ns2:TaxCatchAll" minOccurs="0"/>
                <xsd:element ref="ns3:MediaServiceOCR"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791031-27d8-4049-8eb8-3cd5ff8d780d"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9e96cd36-94d4-4e85-9ac5-89a88073614d}" ma:internalName="TaxCatchAll" ma:showField="CatchAllData" ma:web="d7791031-27d8-4049-8eb8-3cd5ff8d780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e6b2cd4-2997-4ceb-bd79-25cabe6aed1f"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Location" ma:index="15" nillable="true" ma:displayName="Location" ma:indexed="true"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1b48f011-0c99-48a8-b23c-e11e698ab552"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e6b2cd4-2997-4ceb-bd79-25cabe6aed1f">
      <Terms xmlns="http://schemas.microsoft.com/office/infopath/2007/PartnerControls"/>
    </lcf76f155ced4ddcb4097134ff3c332f>
    <TaxCatchAll xmlns="d7791031-27d8-4049-8eb8-3cd5ff8d780d" xsi:nil="true"/>
  </documentManagement>
</p:properties>
</file>

<file path=customXml/itemProps1.xml><?xml version="1.0" encoding="utf-8"?>
<ds:datastoreItem xmlns:ds="http://schemas.openxmlformats.org/officeDocument/2006/customXml" ds:itemID="{01E65CE3-13BE-4C2D-AA2A-CD4C57221336}"/>
</file>

<file path=customXml/itemProps2.xml><?xml version="1.0" encoding="utf-8"?>
<ds:datastoreItem xmlns:ds="http://schemas.openxmlformats.org/officeDocument/2006/customXml" ds:itemID="{D74F9AE7-C194-4422-BDE2-A52F4342514F}"/>
</file>

<file path=customXml/itemProps3.xml><?xml version="1.0" encoding="utf-8"?>
<ds:datastoreItem xmlns:ds="http://schemas.openxmlformats.org/officeDocument/2006/customXml" ds:itemID="{B60AE732-ECEF-4B5F-81FD-3330E5B81431}"/>
</file>

<file path=docProps/app.xml><?xml version="1.0" encoding="utf-8"?>
<Properties xmlns="http://schemas.openxmlformats.org/officeDocument/2006/extended-properties" xmlns:vt="http://schemas.openxmlformats.org/officeDocument/2006/docPropsVTypes">
  <TotalTime>10913</TotalTime>
  <Words>554</Words>
  <Application>Microsoft Macintosh PowerPoint</Application>
  <PresentationFormat>On-screen Show (4:3)</PresentationFormat>
  <Paragraphs>44</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Gill Sans MT</vt:lpstr>
      <vt:lpstr>Papyrus</vt:lpstr>
      <vt:lpstr>Times New Roman</vt:lpstr>
      <vt:lpstr>Default Design</vt:lpstr>
      <vt:lpstr>Policy and Protocol: Identifying and Handling Dogs Exhibiting Dangerous Behavior</vt:lpstr>
      <vt:lpstr>Policy Statement</vt:lpstr>
      <vt:lpstr>Included in the policy</vt:lpstr>
      <vt:lpstr>Euthanasia Criteria</vt:lpstr>
      <vt:lpstr>List of situations where euthanasia is the safest and most ethical decision</vt:lpstr>
      <vt:lpstr>PowerPoint Presentation</vt:lpstr>
      <vt:lpstr>Possible Reasons for Euthanasia</vt:lpstr>
      <vt:lpstr>Questions?</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Canine Behavioral Evaluations in the Shelter </dc:title>
  <dc:creator>kelley/andi</dc:creator>
  <cp:lastModifiedBy>Kelley Bollen</cp:lastModifiedBy>
  <cp:revision>533</cp:revision>
  <dcterms:created xsi:type="dcterms:W3CDTF">2011-11-28T01:56:33Z</dcterms:created>
  <dcterms:modified xsi:type="dcterms:W3CDTF">2025-05-02T22:00:28Z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0x0101002BE2712D04121847A62BF854DD05C2E7</vt:lpwstr>
  </property>
</Properties>
</file>